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2"/>
  </p:notesMasterIdLst>
  <p:sldIdLst>
    <p:sldId id="281" r:id="rId5"/>
    <p:sldId id="282" r:id="rId6"/>
    <p:sldId id="283" r:id="rId7"/>
    <p:sldId id="284" r:id="rId8"/>
    <p:sldId id="286" r:id="rId9"/>
    <p:sldId id="287" r:id="rId10"/>
    <p:sldId id="288"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2" d="100"/>
          <a:sy n="62" d="100"/>
        </p:scale>
        <p:origin x="828" y="44"/>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17"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onika Arora" userId="f2d703c34d8cefdd" providerId="LiveId" clId="{73456047-4B9B-4157-AAB8-37C4C306E9F1}"/>
    <pc:docChg chg="modSld">
      <pc:chgData name="Sonika Arora" userId="f2d703c34d8cefdd" providerId="LiveId" clId="{73456047-4B9B-4157-AAB8-37C4C306E9F1}" dt="2025-11-06T03:31:49.975" v="13" actId="20577"/>
      <pc:docMkLst>
        <pc:docMk/>
      </pc:docMkLst>
      <pc:sldChg chg="addSp modSp mod">
        <pc:chgData name="Sonika Arora" userId="f2d703c34d8cefdd" providerId="LiveId" clId="{73456047-4B9B-4157-AAB8-37C4C306E9F1}" dt="2025-11-06T03:31:49.975" v="13" actId="20577"/>
        <pc:sldMkLst>
          <pc:docMk/>
          <pc:sldMk cId="3819442692" sldId="284"/>
        </pc:sldMkLst>
        <pc:spChg chg="add">
          <ac:chgData name="Sonika Arora" userId="f2d703c34d8cefdd" providerId="LiveId" clId="{73456047-4B9B-4157-AAB8-37C4C306E9F1}" dt="2025-11-06T03:29:48.842" v="1"/>
          <ac:spMkLst>
            <pc:docMk/>
            <pc:sldMk cId="3819442692" sldId="284"/>
            <ac:spMk id="3" creationId="{DE0BBCC2-A765-B243-C24A-A367605CFE52}"/>
          </ac:spMkLst>
        </pc:spChg>
        <pc:spChg chg="mod">
          <ac:chgData name="Sonika Arora" userId="f2d703c34d8cefdd" providerId="LiveId" clId="{73456047-4B9B-4157-AAB8-37C4C306E9F1}" dt="2025-11-06T03:31:49.975" v="13" actId="20577"/>
          <ac:spMkLst>
            <pc:docMk/>
            <pc:sldMk cId="3819442692" sldId="284"/>
            <ac:spMk id="9" creationId="{86E1BA3A-C1CD-B2D0-152F-AA53BE2D10E6}"/>
          </ac:spMkLst>
        </pc:spChg>
        <pc:picChg chg="mod">
          <ac:chgData name="Sonika Arora" userId="f2d703c34d8cefdd" providerId="LiveId" clId="{73456047-4B9B-4157-AAB8-37C4C306E9F1}" dt="2025-11-06T03:31:38.569" v="10" actId="14100"/>
          <ac:picMkLst>
            <pc:docMk/>
            <pc:sldMk cId="3819442692" sldId="284"/>
            <ac:picMk id="6" creationId="{2AAB66A2-8790-EFE0-E847-8BB3153B091C}"/>
          </ac:picMkLst>
        </pc:picChg>
      </pc:sldChg>
    </pc:docChg>
  </pc:docChgLst>
</pc:chgInfo>
</file>

<file path=ppt/media/image1.jpeg>
</file>

<file path=ppt/media/image2.jpg>
</file>

<file path=ppt/media/image3.png>
</file>

<file path=ppt/media/image4.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5B94D2E-832E-4454-88B1-C6C215C9E55C}" type="datetimeFigureOut">
              <a:rPr lang="en-US" smtClean="0"/>
              <a:t>11/6/2025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40A0A09-6FA2-432A-878F-290AC51C7288}" type="slidenum">
              <a:rPr lang="en-US" smtClean="0"/>
              <a:t>‹#›</a:t>
            </a:fld>
            <a:endParaRPr lang="en-US" dirty="0"/>
          </a:p>
        </p:txBody>
      </p:sp>
    </p:spTree>
    <p:extLst>
      <p:ext uri="{BB962C8B-B14F-4D97-AF65-F5344CB8AC3E}">
        <p14:creationId xmlns:p14="http://schemas.microsoft.com/office/powerpoint/2010/main" val="30049366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r>
              <a:rPr lang="en-US" dirty="0"/>
              <a:t>6/6/2019</a:t>
            </a:r>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dirty="0"/>
              <a:t>6/6/2019</a:t>
            </a:r>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dirty="0"/>
              <a:t>6/6/2019</a:t>
            </a:r>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dirty="0"/>
              <a:t>6/6/2019</a:t>
            </a:r>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dirty="0"/>
              <a:t>6/6/2019</a:t>
            </a:r>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r>
              <a:rPr lang="en-US" dirty="0"/>
              <a:t>6/6/2019</a:t>
            </a:r>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r>
              <a:rPr lang="en-US" dirty="0"/>
              <a:t>6/6/2019</a:t>
            </a:r>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r>
              <a:rPr lang="en-US" dirty="0"/>
              <a:t>6/6/2019</a:t>
            </a:r>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r>
              <a:rPr lang="en-US" dirty="0"/>
              <a:t>6/6/2019</a:t>
            </a:r>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dirty="0"/>
              <a:t>6/6/2019</a:t>
            </a:r>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dirty="0"/>
              <a:t>6/6/2019</a:t>
            </a:r>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r>
              <a:rPr lang="en-US" dirty="0"/>
              <a:t>6/6/2019</a:t>
            </a:r>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r>
              <a:rPr lang="en-US" dirty="0"/>
              <a:t>6/6/2019</a:t>
            </a:r>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r>
              <a:rPr lang="en-US" dirty="0"/>
              <a:t>6/6/2019</a:t>
            </a:r>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dirty="0"/>
              <a:t>6/6/2019</a:t>
            </a:r>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dirty="0"/>
              <a:t>6/6/2019</a:t>
            </a:r>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dirty="0"/>
              <a:t>6/6/2019</a:t>
            </a:r>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r>
              <a:rPr lang="en-US" dirty="0"/>
              <a:t>6/6/2019</a:t>
            </a:r>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72"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2668F1A4-6DBB-4F0B-A679-6EE5483638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0" name="Freeform 5">
            <a:extLst>
              <a:ext uri="{FF2B5EF4-FFF2-40B4-BE49-F238E27FC236}">
                <a16:creationId xmlns:a16="http://schemas.microsoft.com/office/drawing/2014/main" id="{B8DBF1C0-B8F1-4AAC-8704-256BA0E9D6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794"/>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pic>
        <p:nvPicPr>
          <p:cNvPr id="6" name="Picture 5" descr="purple tinted chalkboard">
            <a:extLst>
              <a:ext uri="{FF2B5EF4-FFF2-40B4-BE49-F238E27FC236}">
                <a16:creationId xmlns:a16="http://schemas.microsoft.com/office/drawing/2014/main" id="{12751E25-7490-4E9F-B6B6-99147D39E66E}"/>
              </a:ext>
            </a:extLst>
          </p:cNvPr>
          <p:cNvPicPr>
            <a:picLocks noChangeAspect="1"/>
          </p:cNvPicPr>
          <p:nvPr/>
        </p:nvPicPr>
        <p:blipFill rotWithShape="1">
          <a:blip r:embed="rId2">
            <a:alphaModFix amt="55000"/>
          </a:blip>
          <a:srcRect r="-1" b="21257"/>
          <a:stretch/>
        </p:blipFill>
        <p:spPr>
          <a:xfrm>
            <a:off x="474133" y="474133"/>
            <a:ext cx="11243734" cy="5909733"/>
          </a:xfrm>
          <a:prstGeom prst="rect">
            <a:avLst/>
          </a:prstGeom>
          <a:noFill/>
        </p:spPr>
      </p:pic>
      <p:sp>
        <p:nvSpPr>
          <p:cNvPr id="2" name="Title 1">
            <a:extLst>
              <a:ext uri="{FF2B5EF4-FFF2-40B4-BE49-F238E27FC236}">
                <a16:creationId xmlns:a16="http://schemas.microsoft.com/office/drawing/2014/main" id="{235B1457-35E0-409B-98CD-F11D19CA6FA5}"/>
              </a:ext>
            </a:extLst>
          </p:cNvPr>
          <p:cNvSpPr>
            <a:spLocks noGrp="1"/>
          </p:cNvSpPr>
          <p:nvPr>
            <p:ph type="ctrTitle"/>
          </p:nvPr>
        </p:nvSpPr>
        <p:spPr>
          <a:xfrm>
            <a:off x="1304244" y="1915811"/>
            <a:ext cx="9968658" cy="1231748"/>
          </a:xfrm>
        </p:spPr>
        <p:txBody>
          <a:bodyPr>
            <a:normAutofit/>
          </a:bodyPr>
          <a:lstStyle/>
          <a:p>
            <a:r>
              <a:rPr lang="en-US" dirty="0" err="1">
                <a:solidFill>
                  <a:srgbClr val="FFFFFF"/>
                </a:solidFill>
                <a:latin typeface="Times New Roman" panose="02020603050405020304" pitchFamily="18" charset="0"/>
                <a:cs typeface="Times New Roman" panose="02020603050405020304" pitchFamily="18" charset="0"/>
              </a:rPr>
              <a:t>Agribot</a:t>
            </a:r>
            <a:r>
              <a:rPr lang="en-US" dirty="0">
                <a:solidFill>
                  <a:srgbClr val="FFFFFF"/>
                </a:solidFill>
                <a:latin typeface="Times New Roman" panose="02020603050405020304" pitchFamily="18" charset="0"/>
                <a:cs typeface="Times New Roman" panose="02020603050405020304" pitchFamily="18" charset="0"/>
              </a:rPr>
              <a:t> – </a:t>
            </a:r>
            <a:r>
              <a:rPr lang="en-US" sz="3600" dirty="0">
                <a:solidFill>
                  <a:srgbClr val="FFFFFF"/>
                </a:solidFill>
                <a:latin typeface="Times New Roman" panose="02020603050405020304" pitchFamily="18" charset="0"/>
                <a:cs typeface="Times New Roman" panose="02020603050405020304" pitchFamily="18" charset="0"/>
              </a:rPr>
              <a:t>Pesticide Spraying Robot</a:t>
            </a:r>
          </a:p>
        </p:txBody>
      </p:sp>
      <p:sp>
        <p:nvSpPr>
          <p:cNvPr id="3" name="Subtitle 2">
            <a:extLst>
              <a:ext uri="{FF2B5EF4-FFF2-40B4-BE49-F238E27FC236}">
                <a16:creationId xmlns:a16="http://schemas.microsoft.com/office/drawing/2014/main" id="{78BDD245-17CD-4FBE-A9CF-AC997273DFE5}"/>
              </a:ext>
            </a:extLst>
          </p:cNvPr>
          <p:cNvSpPr>
            <a:spLocks noGrp="1"/>
          </p:cNvSpPr>
          <p:nvPr>
            <p:ph type="subTitle" idx="1"/>
          </p:nvPr>
        </p:nvSpPr>
        <p:spPr>
          <a:xfrm>
            <a:off x="963919" y="4346671"/>
            <a:ext cx="8827245" cy="861420"/>
          </a:xfrm>
        </p:spPr>
        <p:txBody>
          <a:bodyPr>
            <a:noAutofit/>
          </a:bodyPr>
          <a:lstStyle/>
          <a:p>
            <a:r>
              <a:rPr lang="en-US" sz="1600" b="1" dirty="0">
                <a:solidFill>
                  <a:schemeClr val="bg1"/>
                </a:solidFill>
                <a:latin typeface="Times New Roman" panose="02020603050405020304" pitchFamily="18" charset="0"/>
                <a:cs typeface="Times New Roman" panose="02020603050405020304" pitchFamily="18" charset="0"/>
              </a:rPr>
              <a:t>Team Members:</a:t>
            </a:r>
            <a:endParaRPr lang="en-US" sz="1600" dirty="0">
              <a:solidFill>
                <a:schemeClr val="bg1"/>
              </a:solidFill>
              <a:latin typeface="Times New Roman" panose="02020603050405020304" pitchFamily="18" charset="0"/>
              <a:cs typeface="Times New Roman" panose="02020603050405020304" pitchFamily="18" charset="0"/>
            </a:endParaRPr>
          </a:p>
          <a:p>
            <a:r>
              <a:rPr lang="en-US" sz="1600" dirty="0">
                <a:solidFill>
                  <a:schemeClr val="bg1"/>
                </a:solidFill>
                <a:latin typeface="Times New Roman" panose="02020603050405020304" pitchFamily="18" charset="0"/>
                <a:cs typeface="Times New Roman" panose="02020603050405020304" pitchFamily="18" charset="0"/>
              </a:rPr>
              <a:t>ISHANI (RA2311032010001)</a:t>
            </a:r>
          </a:p>
          <a:p>
            <a:r>
              <a:rPr lang="en-US" sz="1600" dirty="0">
                <a:solidFill>
                  <a:schemeClr val="bg1"/>
                </a:solidFill>
                <a:latin typeface="Times New Roman" panose="02020603050405020304" pitchFamily="18" charset="0"/>
                <a:cs typeface="Times New Roman" panose="02020603050405020304" pitchFamily="18" charset="0"/>
              </a:rPr>
              <a:t>NISHKA (RA2311032010019)</a:t>
            </a:r>
          </a:p>
          <a:p>
            <a:r>
              <a:rPr lang="en-US" sz="1600" dirty="0">
                <a:solidFill>
                  <a:schemeClr val="bg1"/>
                </a:solidFill>
                <a:latin typeface="Times New Roman" panose="02020603050405020304" pitchFamily="18" charset="0"/>
                <a:cs typeface="Times New Roman" panose="02020603050405020304" pitchFamily="18" charset="0"/>
              </a:rPr>
              <a:t>KARAN (RA2311032010035)</a:t>
            </a:r>
          </a:p>
          <a:p>
            <a:r>
              <a:rPr lang="en-US" sz="1600" dirty="0">
                <a:solidFill>
                  <a:schemeClr val="bg1"/>
                </a:solidFill>
                <a:latin typeface="Times New Roman" panose="02020603050405020304" pitchFamily="18" charset="0"/>
                <a:cs typeface="Times New Roman" panose="02020603050405020304" pitchFamily="18" charset="0"/>
              </a:rPr>
              <a:t>SAMARTH (RA2311032010038)</a:t>
            </a:r>
          </a:p>
          <a:p>
            <a:endParaRPr lang="en-US" sz="1600" dirty="0">
              <a:solidFill>
                <a:schemeClr val="bg1"/>
              </a:solidFill>
            </a:endParaRPr>
          </a:p>
        </p:txBody>
      </p:sp>
      <p:sp>
        <p:nvSpPr>
          <p:cNvPr id="52" name="Rectangle 51">
            <a:extLst>
              <a:ext uri="{FF2B5EF4-FFF2-40B4-BE49-F238E27FC236}">
                <a16:creationId xmlns:a16="http://schemas.microsoft.com/office/drawing/2014/main" id="{B70F7E59-C971-4F55-8E3A-1E583B65FC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3065832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23A91D3-8442-5EFD-F571-7F3F2DE9F263}"/>
            </a:ext>
          </a:extLst>
        </p:cNvPr>
        <p:cNvGrpSpPr/>
        <p:nvPr/>
      </p:nvGrpSpPr>
      <p:grpSpPr>
        <a:xfrm>
          <a:off x="0" y="0"/>
          <a:ext cx="0" cy="0"/>
          <a:chOff x="0" y="0"/>
          <a:chExt cx="0" cy="0"/>
        </a:xfrm>
      </p:grpSpPr>
      <p:sp>
        <p:nvSpPr>
          <p:cNvPr id="48" name="Rectangle 47">
            <a:extLst>
              <a:ext uri="{FF2B5EF4-FFF2-40B4-BE49-F238E27FC236}">
                <a16:creationId xmlns:a16="http://schemas.microsoft.com/office/drawing/2014/main" id="{0D54B66B-7ECE-F18D-60BC-5AD09AD496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0" name="Freeform 5">
            <a:extLst>
              <a:ext uri="{FF2B5EF4-FFF2-40B4-BE49-F238E27FC236}">
                <a16:creationId xmlns:a16="http://schemas.microsoft.com/office/drawing/2014/main" id="{02D9E386-45BB-4FE2-A590-A22119F019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794"/>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pic>
        <p:nvPicPr>
          <p:cNvPr id="6" name="Picture 5" descr="purple tinted chalkboard">
            <a:extLst>
              <a:ext uri="{FF2B5EF4-FFF2-40B4-BE49-F238E27FC236}">
                <a16:creationId xmlns:a16="http://schemas.microsoft.com/office/drawing/2014/main" id="{8A3F7047-E00E-6DF4-B0E7-EFE60E8FD98D}"/>
              </a:ext>
            </a:extLst>
          </p:cNvPr>
          <p:cNvPicPr>
            <a:picLocks noChangeAspect="1"/>
          </p:cNvPicPr>
          <p:nvPr/>
        </p:nvPicPr>
        <p:blipFill rotWithShape="1">
          <a:blip r:embed="rId2">
            <a:alphaModFix amt="55000"/>
          </a:blip>
          <a:srcRect r="-1" b="21257"/>
          <a:stretch/>
        </p:blipFill>
        <p:spPr>
          <a:xfrm>
            <a:off x="474133" y="474133"/>
            <a:ext cx="11243734" cy="5909733"/>
          </a:xfrm>
          <a:prstGeom prst="rect">
            <a:avLst/>
          </a:prstGeom>
          <a:noFill/>
        </p:spPr>
      </p:pic>
      <p:sp>
        <p:nvSpPr>
          <p:cNvPr id="2" name="Title 1">
            <a:extLst>
              <a:ext uri="{FF2B5EF4-FFF2-40B4-BE49-F238E27FC236}">
                <a16:creationId xmlns:a16="http://schemas.microsoft.com/office/drawing/2014/main" id="{F6257AD8-8160-9788-3596-0CB2D4B5EB64}"/>
              </a:ext>
            </a:extLst>
          </p:cNvPr>
          <p:cNvSpPr>
            <a:spLocks noGrp="1"/>
          </p:cNvSpPr>
          <p:nvPr>
            <p:ph type="ctrTitle"/>
          </p:nvPr>
        </p:nvSpPr>
        <p:spPr>
          <a:xfrm>
            <a:off x="819058" y="0"/>
            <a:ext cx="9968658" cy="1704292"/>
          </a:xfrm>
        </p:spPr>
        <p:txBody>
          <a:bodyPr>
            <a:normAutofit/>
          </a:bodyPr>
          <a:lstStyle/>
          <a:p>
            <a:r>
              <a:rPr lang="en-US" sz="3600" b="1" dirty="0">
                <a:solidFill>
                  <a:srgbClr val="FFFFFF"/>
                </a:solidFill>
                <a:latin typeface="Times New Roman" panose="02020603050405020304" pitchFamily="18" charset="0"/>
                <a:cs typeface="Times New Roman" panose="02020603050405020304" pitchFamily="18" charset="0"/>
              </a:rPr>
              <a:t>PROBLEM STATEMENT :</a:t>
            </a:r>
          </a:p>
        </p:txBody>
      </p:sp>
      <p:sp>
        <p:nvSpPr>
          <p:cNvPr id="3" name="Subtitle 2">
            <a:extLst>
              <a:ext uri="{FF2B5EF4-FFF2-40B4-BE49-F238E27FC236}">
                <a16:creationId xmlns:a16="http://schemas.microsoft.com/office/drawing/2014/main" id="{14BC78C0-B8AF-D524-C7CF-E20366F86B20}"/>
              </a:ext>
            </a:extLst>
          </p:cNvPr>
          <p:cNvSpPr>
            <a:spLocks noGrp="1"/>
          </p:cNvSpPr>
          <p:nvPr>
            <p:ph type="subTitle" idx="1"/>
          </p:nvPr>
        </p:nvSpPr>
        <p:spPr>
          <a:xfrm>
            <a:off x="861848" y="1891862"/>
            <a:ext cx="9575963" cy="4230414"/>
          </a:xfrm>
        </p:spPr>
        <p:txBody>
          <a:bodyPr>
            <a:noAutofit/>
          </a:bodyPr>
          <a:lstStyle/>
          <a:p>
            <a:pPr algn="just">
              <a:buClr>
                <a:schemeClr val="bg1"/>
              </a:buClr>
            </a:pPr>
            <a:r>
              <a:rPr lang="en-US" sz="2000" cap="none" dirty="0">
                <a:solidFill>
                  <a:schemeClr val="bg1"/>
                </a:solidFill>
              </a:rPr>
              <a:t>Farmers face serious health risks from direct exposure to pesticides during manual spraying, which requires carrying heavy tanks and walking through fields. This traditional method leads to respiratory issues, skin problems, and long-term health hazards, while also being time-consuming, labor-intensive, and unsafe. Despite these challenges, small and medium-scale farmers lack access to affordable, automated spraying solutions, creating a need for a safe, low-cost, and remotely controlled system.</a:t>
            </a:r>
            <a:endParaRPr lang="en-US" sz="1600" cap="none" dirty="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52" name="Rectangle 51">
            <a:extLst>
              <a:ext uri="{FF2B5EF4-FFF2-40B4-BE49-F238E27FC236}">
                <a16:creationId xmlns:a16="http://schemas.microsoft.com/office/drawing/2014/main" id="{DD7FD0F5-B778-963E-0501-B52B60B152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9763921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887A257-8E3E-AE39-74D1-FE5E63EDF10F}"/>
            </a:ext>
          </a:extLst>
        </p:cNvPr>
        <p:cNvGrpSpPr/>
        <p:nvPr/>
      </p:nvGrpSpPr>
      <p:grpSpPr>
        <a:xfrm>
          <a:off x="0" y="0"/>
          <a:ext cx="0" cy="0"/>
          <a:chOff x="0" y="0"/>
          <a:chExt cx="0" cy="0"/>
        </a:xfrm>
      </p:grpSpPr>
      <p:sp>
        <p:nvSpPr>
          <p:cNvPr id="48" name="Rectangle 47">
            <a:extLst>
              <a:ext uri="{FF2B5EF4-FFF2-40B4-BE49-F238E27FC236}">
                <a16:creationId xmlns:a16="http://schemas.microsoft.com/office/drawing/2014/main" id="{A8F00EEF-D969-64AC-E8F7-D994A3BE82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0" name="Freeform 5">
            <a:extLst>
              <a:ext uri="{FF2B5EF4-FFF2-40B4-BE49-F238E27FC236}">
                <a16:creationId xmlns:a16="http://schemas.microsoft.com/office/drawing/2014/main" id="{94CDE1C2-FFC0-BA67-A077-8387BB9DA5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794"/>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pic>
        <p:nvPicPr>
          <p:cNvPr id="6" name="Picture 5" descr="purple tinted chalkboard">
            <a:extLst>
              <a:ext uri="{FF2B5EF4-FFF2-40B4-BE49-F238E27FC236}">
                <a16:creationId xmlns:a16="http://schemas.microsoft.com/office/drawing/2014/main" id="{EDF610CD-FF6C-200F-AC84-447BF088C417}"/>
              </a:ext>
            </a:extLst>
          </p:cNvPr>
          <p:cNvPicPr>
            <a:picLocks noChangeAspect="1"/>
          </p:cNvPicPr>
          <p:nvPr/>
        </p:nvPicPr>
        <p:blipFill rotWithShape="1">
          <a:blip r:embed="rId2">
            <a:alphaModFix amt="55000"/>
          </a:blip>
          <a:srcRect r="-1" b="21257"/>
          <a:stretch/>
        </p:blipFill>
        <p:spPr>
          <a:xfrm>
            <a:off x="474133" y="474133"/>
            <a:ext cx="11243734" cy="5909733"/>
          </a:xfrm>
          <a:prstGeom prst="rect">
            <a:avLst/>
          </a:prstGeom>
          <a:noFill/>
        </p:spPr>
      </p:pic>
      <p:sp>
        <p:nvSpPr>
          <p:cNvPr id="2" name="Title 1">
            <a:extLst>
              <a:ext uri="{FF2B5EF4-FFF2-40B4-BE49-F238E27FC236}">
                <a16:creationId xmlns:a16="http://schemas.microsoft.com/office/drawing/2014/main" id="{3C658E97-62D2-C0F7-6BEC-A484D71DED08}"/>
              </a:ext>
            </a:extLst>
          </p:cNvPr>
          <p:cNvSpPr>
            <a:spLocks noGrp="1"/>
          </p:cNvSpPr>
          <p:nvPr>
            <p:ph type="ctrTitle"/>
          </p:nvPr>
        </p:nvSpPr>
        <p:spPr>
          <a:xfrm>
            <a:off x="917266" y="672661"/>
            <a:ext cx="9409148" cy="1093077"/>
          </a:xfrm>
        </p:spPr>
        <p:txBody>
          <a:bodyPr>
            <a:normAutofit/>
          </a:bodyPr>
          <a:lstStyle/>
          <a:p>
            <a:r>
              <a:rPr lang="en-US" sz="3600" b="1" dirty="0">
                <a:solidFill>
                  <a:srgbClr val="FFFFFF"/>
                </a:solidFill>
                <a:latin typeface="Times New Roman" panose="02020603050405020304" pitchFamily="18" charset="0"/>
                <a:cs typeface="Times New Roman" panose="02020603050405020304" pitchFamily="18" charset="0"/>
              </a:rPr>
              <a:t>PROPOSED SOLUTION :</a:t>
            </a:r>
          </a:p>
        </p:txBody>
      </p:sp>
      <p:sp>
        <p:nvSpPr>
          <p:cNvPr id="52" name="Rectangle 51">
            <a:extLst>
              <a:ext uri="{FF2B5EF4-FFF2-40B4-BE49-F238E27FC236}">
                <a16:creationId xmlns:a16="http://schemas.microsoft.com/office/drawing/2014/main" id="{7FEBC7E5-B9C0-6A0D-2E2E-CD11D6108B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5" name="Rectangle 2">
            <a:extLst>
              <a:ext uri="{FF2B5EF4-FFF2-40B4-BE49-F238E27FC236}">
                <a16:creationId xmlns:a16="http://schemas.microsoft.com/office/drawing/2014/main" id="{C47934FC-B321-2FA6-8C2F-4D02DF5749C1}"/>
              </a:ext>
            </a:extLst>
          </p:cNvPr>
          <p:cNvSpPr>
            <a:spLocks noGrp="1" noChangeArrowheads="1"/>
          </p:cNvSpPr>
          <p:nvPr>
            <p:ph type="subTitle" idx="1"/>
          </p:nvPr>
        </p:nvSpPr>
        <p:spPr bwMode="auto">
          <a:xfrm>
            <a:off x="834827" y="2248407"/>
            <a:ext cx="10522345" cy="25545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marR="0" lvl="0" indent="-342900" algn="just" defTabSz="914400" rtl="0" eaLnBrk="0" fontAlgn="base" latinLnBrk="0" hangingPunct="0">
              <a:lnSpc>
                <a:spcPct val="100000"/>
              </a:lnSpc>
              <a:spcBef>
                <a:spcPct val="0"/>
              </a:spcBef>
              <a:spcAft>
                <a:spcPct val="0"/>
              </a:spcAft>
              <a:buClr>
                <a:schemeClr val="bg1"/>
              </a:buClr>
              <a:buSzTx/>
              <a:buFont typeface="Arial" panose="020B0604020202020204" pitchFamily="34" charset="0"/>
              <a:buChar char="•"/>
              <a:tabLst/>
            </a:pPr>
            <a:r>
              <a:rPr kumimoji="0" lang="en-US" altLang="en-US" sz="2000" b="1" i="0" u="none" strike="noStrike" cap="none" normalizeH="0" baseline="0" dirty="0">
                <a:ln>
                  <a:noFill/>
                </a:ln>
                <a:solidFill>
                  <a:schemeClr val="bg1"/>
                </a:solidFill>
                <a:effectLst/>
                <a:latin typeface="+mj-lt"/>
                <a:cs typeface="Times New Roman" panose="02020603050405020304" pitchFamily="18" charset="0"/>
              </a:rPr>
              <a:t>Reduces health risks</a:t>
            </a:r>
            <a:r>
              <a:rPr kumimoji="0" lang="en-US" altLang="en-US" sz="2000" b="0" i="0" u="none" strike="noStrike" cap="none" normalizeH="0" baseline="0" dirty="0">
                <a:ln>
                  <a:noFill/>
                </a:ln>
                <a:solidFill>
                  <a:schemeClr val="bg1"/>
                </a:solidFill>
                <a:effectLst/>
                <a:latin typeface="+mj-lt"/>
                <a:cs typeface="Times New Roman" panose="02020603050405020304" pitchFamily="18" charset="0"/>
              </a:rPr>
              <a:t> by keeping farmers away from direct pesticide exposure.</a:t>
            </a:r>
          </a:p>
          <a:p>
            <a:pPr marL="342900" marR="0" lvl="0" indent="-342900" algn="just" defTabSz="914400" rtl="0" eaLnBrk="0" fontAlgn="base" latinLnBrk="0" hangingPunct="0">
              <a:lnSpc>
                <a:spcPct val="100000"/>
              </a:lnSpc>
              <a:spcBef>
                <a:spcPct val="0"/>
              </a:spcBef>
              <a:spcAft>
                <a:spcPct val="0"/>
              </a:spcAft>
              <a:buClr>
                <a:schemeClr val="bg1"/>
              </a:buClr>
              <a:buSzTx/>
              <a:buFont typeface="Arial" panose="020B0604020202020204" pitchFamily="34" charset="0"/>
              <a:buChar char="•"/>
              <a:tabLst/>
            </a:pPr>
            <a:r>
              <a:rPr kumimoji="0" lang="en-US" altLang="en-US" sz="2000" b="1" i="0" u="none" strike="noStrike" cap="none" normalizeH="0" baseline="0" dirty="0">
                <a:ln>
                  <a:noFill/>
                </a:ln>
                <a:solidFill>
                  <a:schemeClr val="bg1"/>
                </a:solidFill>
                <a:effectLst/>
                <a:latin typeface="+mj-lt"/>
                <a:cs typeface="Times New Roman" panose="02020603050405020304" pitchFamily="18" charset="0"/>
              </a:rPr>
              <a:t>Increases efficiency</a:t>
            </a:r>
            <a:r>
              <a:rPr kumimoji="0" lang="en-US" altLang="en-US" sz="2000" b="0" i="0" u="none" strike="noStrike" cap="none" normalizeH="0" baseline="0" dirty="0">
                <a:ln>
                  <a:noFill/>
                </a:ln>
                <a:solidFill>
                  <a:schemeClr val="bg1"/>
                </a:solidFill>
                <a:effectLst/>
                <a:latin typeface="+mj-lt"/>
                <a:cs typeface="Times New Roman" panose="02020603050405020304" pitchFamily="18" charset="0"/>
              </a:rPr>
              <a:t> with faster and more uniform spraying across crops.</a:t>
            </a:r>
          </a:p>
          <a:p>
            <a:pPr marL="342900" marR="0" lvl="0" indent="-342900" algn="just" defTabSz="914400" rtl="0" eaLnBrk="0" fontAlgn="base" latinLnBrk="0" hangingPunct="0">
              <a:lnSpc>
                <a:spcPct val="100000"/>
              </a:lnSpc>
              <a:spcBef>
                <a:spcPct val="0"/>
              </a:spcBef>
              <a:spcAft>
                <a:spcPct val="0"/>
              </a:spcAft>
              <a:buClr>
                <a:schemeClr val="bg1"/>
              </a:buClr>
              <a:buSzTx/>
              <a:buFont typeface="Arial" panose="020B0604020202020204" pitchFamily="34" charset="0"/>
              <a:buChar char="•"/>
              <a:tabLst/>
            </a:pPr>
            <a:r>
              <a:rPr kumimoji="0" lang="en-US" altLang="en-US" sz="2000" b="1" i="0" u="none" strike="noStrike" cap="none" normalizeH="0" baseline="0" dirty="0">
                <a:ln>
                  <a:noFill/>
                </a:ln>
                <a:solidFill>
                  <a:schemeClr val="bg1"/>
                </a:solidFill>
                <a:effectLst/>
                <a:latin typeface="+mj-lt"/>
                <a:cs typeface="Times New Roman" panose="02020603050405020304" pitchFamily="18" charset="0"/>
              </a:rPr>
              <a:t>Low-cost and farmer-friendly</a:t>
            </a:r>
            <a:r>
              <a:rPr kumimoji="0" lang="en-US" altLang="en-US" sz="2000" b="0" i="0" u="none" strike="noStrike" cap="none" normalizeH="0" baseline="0" dirty="0">
                <a:ln>
                  <a:noFill/>
                </a:ln>
                <a:solidFill>
                  <a:schemeClr val="bg1"/>
                </a:solidFill>
                <a:effectLst/>
                <a:latin typeface="+mj-lt"/>
                <a:cs typeface="Times New Roman" panose="02020603050405020304" pitchFamily="18" charset="0"/>
              </a:rPr>
              <a:t>, making it affordable for small and medium-scale farmers.</a:t>
            </a:r>
          </a:p>
          <a:p>
            <a:pPr marL="342900" marR="0" lvl="0" indent="-342900" algn="just" defTabSz="914400" rtl="0" eaLnBrk="0" fontAlgn="base" latinLnBrk="0" hangingPunct="0">
              <a:lnSpc>
                <a:spcPct val="100000"/>
              </a:lnSpc>
              <a:spcBef>
                <a:spcPct val="0"/>
              </a:spcBef>
              <a:spcAft>
                <a:spcPct val="0"/>
              </a:spcAft>
              <a:buClr>
                <a:schemeClr val="bg1"/>
              </a:buClr>
              <a:buSzTx/>
              <a:buFont typeface="Arial" panose="020B0604020202020204" pitchFamily="34" charset="0"/>
              <a:buChar char="•"/>
              <a:tabLst/>
            </a:pPr>
            <a:r>
              <a:rPr kumimoji="0" lang="en-US" altLang="en-US" sz="2000" b="1" i="0" u="none" strike="noStrike" cap="none" normalizeH="0" baseline="0" dirty="0">
                <a:ln>
                  <a:noFill/>
                </a:ln>
                <a:solidFill>
                  <a:schemeClr val="bg1"/>
                </a:solidFill>
                <a:effectLst/>
                <a:latin typeface="+mj-lt"/>
                <a:cs typeface="Times New Roman" panose="02020603050405020304" pitchFamily="18" charset="0"/>
              </a:rPr>
              <a:t>Improves productivity</a:t>
            </a:r>
            <a:r>
              <a:rPr kumimoji="0" lang="en-US" altLang="en-US" sz="2000" b="0" i="0" u="none" strike="noStrike" cap="none" normalizeH="0" baseline="0" dirty="0">
                <a:ln>
                  <a:noFill/>
                </a:ln>
                <a:solidFill>
                  <a:schemeClr val="bg1"/>
                </a:solidFill>
                <a:effectLst/>
                <a:latin typeface="+mj-lt"/>
                <a:cs typeface="Times New Roman" panose="02020603050405020304" pitchFamily="18" charset="0"/>
              </a:rPr>
              <a:t> by reducing time spent on manual spraying.</a:t>
            </a:r>
          </a:p>
          <a:p>
            <a:pPr marL="342900" marR="0" lvl="0" indent="-342900" algn="just" defTabSz="914400" rtl="0" eaLnBrk="0" fontAlgn="base" latinLnBrk="0" hangingPunct="0">
              <a:lnSpc>
                <a:spcPct val="100000"/>
              </a:lnSpc>
              <a:spcBef>
                <a:spcPct val="0"/>
              </a:spcBef>
              <a:spcAft>
                <a:spcPct val="0"/>
              </a:spcAft>
              <a:buClr>
                <a:schemeClr val="bg1"/>
              </a:buClr>
              <a:buSzTx/>
              <a:buFont typeface="Arial" panose="020B0604020202020204" pitchFamily="34" charset="0"/>
              <a:buChar char="•"/>
              <a:tabLst/>
            </a:pPr>
            <a:r>
              <a:rPr kumimoji="0" lang="en-US" altLang="en-US" sz="2000" b="1" i="0" u="none" strike="noStrike" cap="none" normalizeH="0" baseline="0" dirty="0">
                <a:ln>
                  <a:noFill/>
                </a:ln>
                <a:solidFill>
                  <a:schemeClr val="bg1"/>
                </a:solidFill>
                <a:effectLst/>
                <a:latin typeface="+mj-lt"/>
                <a:cs typeface="Times New Roman" panose="02020603050405020304" pitchFamily="18" charset="0"/>
              </a:rPr>
              <a:t>Scalable design</a:t>
            </a:r>
            <a:r>
              <a:rPr kumimoji="0" lang="en-US" altLang="en-US" sz="2000" b="0" i="0" u="none" strike="noStrike" cap="none" normalizeH="0" baseline="0" dirty="0">
                <a:ln>
                  <a:noFill/>
                </a:ln>
                <a:solidFill>
                  <a:schemeClr val="bg1"/>
                </a:solidFill>
                <a:effectLst/>
                <a:latin typeface="+mj-lt"/>
                <a:cs typeface="Times New Roman" panose="02020603050405020304" pitchFamily="18" charset="0"/>
              </a:rPr>
              <a:t> with potential to add sensors (moisture, GPS, AI) in future upgrades.</a:t>
            </a:r>
          </a:p>
          <a:p>
            <a:pPr marL="342900" marR="0" lvl="0" indent="-342900" algn="just" defTabSz="914400" rtl="0" eaLnBrk="0" fontAlgn="base" latinLnBrk="0" hangingPunct="0">
              <a:lnSpc>
                <a:spcPct val="100000"/>
              </a:lnSpc>
              <a:spcBef>
                <a:spcPct val="0"/>
              </a:spcBef>
              <a:spcAft>
                <a:spcPct val="0"/>
              </a:spcAft>
              <a:buClr>
                <a:schemeClr val="bg1"/>
              </a:buClr>
              <a:buSzTx/>
              <a:buFont typeface="Arial" panose="020B0604020202020204" pitchFamily="34" charset="0"/>
              <a:buChar char="•"/>
              <a:tabLst/>
            </a:pPr>
            <a:r>
              <a:rPr kumimoji="0" lang="en-US" altLang="en-US" sz="2000" b="1" i="0" u="none" strike="noStrike" cap="none" normalizeH="0" baseline="0" dirty="0">
                <a:ln>
                  <a:noFill/>
                </a:ln>
                <a:solidFill>
                  <a:schemeClr val="bg1"/>
                </a:solidFill>
                <a:effectLst/>
                <a:latin typeface="+mj-lt"/>
                <a:cs typeface="Times New Roman" panose="02020603050405020304" pitchFamily="18" charset="0"/>
              </a:rPr>
              <a:t>Strong market potential</a:t>
            </a:r>
            <a:r>
              <a:rPr kumimoji="0" lang="en-US" altLang="en-US" sz="2000" b="0" i="0" u="none" strike="noStrike" cap="none" normalizeH="0" baseline="0" dirty="0">
                <a:ln>
                  <a:noFill/>
                </a:ln>
                <a:solidFill>
                  <a:schemeClr val="bg1"/>
                </a:solidFill>
                <a:effectLst/>
                <a:latin typeface="+mj-lt"/>
                <a:cs typeface="Times New Roman" panose="02020603050405020304" pitchFamily="18" charset="0"/>
              </a:rPr>
              <a:t> as demand grows for automation in agriculture.</a:t>
            </a:r>
          </a:p>
        </p:txBody>
      </p:sp>
    </p:spTree>
    <p:extLst>
      <p:ext uri="{BB962C8B-B14F-4D97-AF65-F5344CB8AC3E}">
        <p14:creationId xmlns:p14="http://schemas.microsoft.com/office/powerpoint/2010/main" val="36385331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9C13DAC-BA1D-2C9F-9560-66591463A806}"/>
            </a:ext>
          </a:extLst>
        </p:cNvPr>
        <p:cNvGrpSpPr/>
        <p:nvPr/>
      </p:nvGrpSpPr>
      <p:grpSpPr>
        <a:xfrm>
          <a:off x="0" y="0"/>
          <a:ext cx="0" cy="0"/>
          <a:chOff x="0" y="0"/>
          <a:chExt cx="0" cy="0"/>
        </a:xfrm>
      </p:grpSpPr>
      <p:sp>
        <p:nvSpPr>
          <p:cNvPr id="48" name="Rectangle 47">
            <a:extLst>
              <a:ext uri="{FF2B5EF4-FFF2-40B4-BE49-F238E27FC236}">
                <a16:creationId xmlns:a16="http://schemas.microsoft.com/office/drawing/2014/main" id="{BED0F74F-B905-158E-85C2-B0A1B8B636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0" name="Freeform 5">
            <a:extLst>
              <a:ext uri="{FF2B5EF4-FFF2-40B4-BE49-F238E27FC236}">
                <a16:creationId xmlns:a16="http://schemas.microsoft.com/office/drawing/2014/main" id="{7C8756E9-CB23-1E8F-4216-40F2081C76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794"/>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pic>
        <p:nvPicPr>
          <p:cNvPr id="6" name="Picture 5" descr="purple tinted chalkboard">
            <a:extLst>
              <a:ext uri="{FF2B5EF4-FFF2-40B4-BE49-F238E27FC236}">
                <a16:creationId xmlns:a16="http://schemas.microsoft.com/office/drawing/2014/main" id="{2AAB66A2-8790-EFE0-E847-8BB3153B091C}"/>
              </a:ext>
            </a:extLst>
          </p:cNvPr>
          <p:cNvPicPr>
            <a:picLocks noChangeAspect="1"/>
          </p:cNvPicPr>
          <p:nvPr/>
        </p:nvPicPr>
        <p:blipFill rotWithShape="1">
          <a:blip r:embed="rId2">
            <a:alphaModFix amt="55000"/>
          </a:blip>
          <a:srcRect r="-1" b="21257"/>
          <a:stretch/>
        </p:blipFill>
        <p:spPr>
          <a:xfrm>
            <a:off x="474133" y="134719"/>
            <a:ext cx="11243734" cy="6249147"/>
          </a:xfrm>
          <a:prstGeom prst="rect">
            <a:avLst/>
          </a:prstGeom>
          <a:noFill/>
        </p:spPr>
      </p:pic>
      <p:sp>
        <p:nvSpPr>
          <p:cNvPr id="2" name="Title 1">
            <a:extLst>
              <a:ext uri="{FF2B5EF4-FFF2-40B4-BE49-F238E27FC236}">
                <a16:creationId xmlns:a16="http://schemas.microsoft.com/office/drawing/2014/main" id="{FA303229-A8D3-AE02-D954-54348C05CE5D}"/>
              </a:ext>
            </a:extLst>
          </p:cNvPr>
          <p:cNvSpPr>
            <a:spLocks noGrp="1"/>
          </p:cNvSpPr>
          <p:nvPr>
            <p:ph type="ctrTitle"/>
          </p:nvPr>
        </p:nvSpPr>
        <p:spPr>
          <a:xfrm>
            <a:off x="763068" y="134719"/>
            <a:ext cx="9968658" cy="1231748"/>
          </a:xfrm>
        </p:spPr>
        <p:txBody>
          <a:bodyPr>
            <a:normAutofit/>
          </a:bodyPr>
          <a:lstStyle/>
          <a:p>
            <a:r>
              <a:rPr lang="en-US" sz="3600" b="1" dirty="0">
                <a:solidFill>
                  <a:srgbClr val="FFFFFF"/>
                </a:solidFill>
                <a:latin typeface="Times New Roman" panose="02020603050405020304" pitchFamily="18" charset="0"/>
                <a:cs typeface="Times New Roman" panose="02020603050405020304" pitchFamily="18" charset="0"/>
              </a:rPr>
              <a:t>COMPONENTS :</a:t>
            </a:r>
          </a:p>
        </p:txBody>
      </p:sp>
      <p:sp>
        <p:nvSpPr>
          <p:cNvPr id="52" name="Rectangle 51">
            <a:extLst>
              <a:ext uri="{FF2B5EF4-FFF2-40B4-BE49-F238E27FC236}">
                <a16:creationId xmlns:a16="http://schemas.microsoft.com/office/drawing/2014/main" id="{38EFD908-C25B-3AD0-C3A7-FB308E4884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9" name="Rectangle 5">
            <a:extLst>
              <a:ext uri="{FF2B5EF4-FFF2-40B4-BE49-F238E27FC236}">
                <a16:creationId xmlns:a16="http://schemas.microsoft.com/office/drawing/2014/main" id="{86E1BA3A-C1CD-B2D0-152F-AA53BE2D10E6}"/>
              </a:ext>
            </a:extLst>
          </p:cNvPr>
          <p:cNvSpPr>
            <a:spLocks noChangeArrowheads="1"/>
          </p:cNvSpPr>
          <p:nvPr/>
        </p:nvSpPr>
        <p:spPr bwMode="auto">
          <a:xfrm>
            <a:off x="641131" y="1082711"/>
            <a:ext cx="9879723" cy="56323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IN" b="1" dirty="0">
              <a:solidFill>
                <a:schemeClr val="bg1"/>
              </a:solidFill>
              <a:latin typeface="Times New Roman" panose="02020603050405020304" pitchFamily="18" charset="0"/>
              <a:cs typeface="Times New Roman" panose="02020603050405020304" pitchFamily="18" charset="0"/>
            </a:endParaRPr>
          </a:p>
          <a:p>
            <a:r>
              <a:rPr lang="en-IN" b="1" dirty="0">
                <a:solidFill>
                  <a:schemeClr val="bg1"/>
                </a:solidFill>
                <a:latin typeface="Times New Roman" panose="02020603050405020304" pitchFamily="18" charset="0"/>
                <a:cs typeface="Times New Roman" panose="02020603050405020304" pitchFamily="18" charset="0"/>
              </a:rPr>
              <a:t>Hardware Components :</a:t>
            </a:r>
          </a:p>
          <a:p>
            <a:endParaRPr lang="en-IN" b="1" dirty="0">
              <a:solidFill>
                <a:schemeClr val="bg1"/>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IN" b="1" dirty="0">
                <a:solidFill>
                  <a:schemeClr val="bg1"/>
                </a:solidFill>
                <a:latin typeface="Times New Roman" panose="02020603050405020304" pitchFamily="18" charset="0"/>
                <a:cs typeface="Times New Roman" panose="02020603050405020304" pitchFamily="18" charset="0"/>
              </a:rPr>
              <a:t>ESP8266 (Wi-Fi module + microcontroller)</a:t>
            </a:r>
            <a:r>
              <a:rPr lang="en-IN" dirty="0">
                <a:solidFill>
                  <a:schemeClr val="bg1"/>
                </a:solidFill>
                <a:latin typeface="Times New Roman" panose="02020603050405020304" pitchFamily="18" charset="0"/>
                <a:cs typeface="Times New Roman" panose="02020603050405020304" pitchFamily="18" charset="0"/>
              </a:rPr>
              <a:t> – for wireless Control &amp; connectivity</a:t>
            </a:r>
          </a:p>
          <a:p>
            <a:pPr marL="285750" indent="-285750">
              <a:buFont typeface="Arial" panose="020B0604020202020204" pitchFamily="34" charset="0"/>
              <a:buChar char="•"/>
            </a:pPr>
            <a:r>
              <a:rPr lang="en-IN" b="1" dirty="0">
                <a:solidFill>
                  <a:schemeClr val="bg1"/>
                </a:solidFill>
                <a:latin typeface="Times New Roman" panose="02020603050405020304" pitchFamily="18" charset="0"/>
                <a:cs typeface="Times New Roman" panose="02020603050405020304" pitchFamily="18" charset="0"/>
              </a:rPr>
              <a:t>SG90 Servo Motors × 2</a:t>
            </a:r>
            <a:r>
              <a:rPr lang="en-IN" dirty="0">
                <a:solidFill>
                  <a:schemeClr val="bg1"/>
                </a:solidFill>
                <a:latin typeface="Times New Roman" panose="02020603050405020304" pitchFamily="18" charset="0"/>
                <a:cs typeface="Times New Roman" panose="02020603050405020304" pitchFamily="18" charset="0"/>
              </a:rPr>
              <a:t> – for spraying/nozzle control</a:t>
            </a:r>
          </a:p>
          <a:p>
            <a:pPr marL="285750" indent="-285750">
              <a:buFont typeface="Arial" panose="020B0604020202020204" pitchFamily="34" charset="0"/>
              <a:buChar char="•"/>
            </a:pPr>
            <a:r>
              <a:rPr lang="en-IN" b="1" dirty="0">
                <a:solidFill>
                  <a:schemeClr val="bg1"/>
                </a:solidFill>
                <a:latin typeface="Times New Roman" panose="02020603050405020304" pitchFamily="18" charset="0"/>
                <a:cs typeface="Times New Roman" panose="02020603050405020304" pitchFamily="18" charset="0"/>
              </a:rPr>
              <a:t>BO Motors (100/150 RPM) × 2 or 4</a:t>
            </a:r>
            <a:r>
              <a:rPr lang="en-IN" dirty="0">
                <a:solidFill>
                  <a:schemeClr val="bg1"/>
                </a:solidFill>
                <a:latin typeface="Times New Roman" panose="02020603050405020304" pitchFamily="18" charset="0"/>
                <a:cs typeface="Times New Roman" panose="02020603050405020304" pitchFamily="18" charset="0"/>
              </a:rPr>
              <a:t> – for robot movement</a:t>
            </a:r>
          </a:p>
          <a:p>
            <a:pPr marL="285750" indent="-285750">
              <a:buFont typeface="Arial" panose="020B0604020202020204" pitchFamily="34" charset="0"/>
              <a:buChar char="•"/>
            </a:pPr>
            <a:r>
              <a:rPr lang="en-IN" b="1" dirty="0">
                <a:solidFill>
                  <a:schemeClr val="bg1"/>
                </a:solidFill>
                <a:latin typeface="Times New Roman" panose="02020603050405020304" pitchFamily="18" charset="0"/>
                <a:cs typeface="Times New Roman" panose="02020603050405020304" pitchFamily="18" charset="0"/>
              </a:rPr>
              <a:t>L298N Motor Driver × 1</a:t>
            </a:r>
            <a:r>
              <a:rPr lang="en-IN" dirty="0">
                <a:solidFill>
                  <a:schemeClr val="bg1"/>
                </a:solidFill>
                <a:latin typeface="Times New Roman" panose="02020603050405020304" pitchFamily="18" charset="0"/>
                <a:cs typeface="Times New Roman" panose="02020603050405020304" pitchFamily="18" charset="0"/>
              </a:rPr>
              <a:t> – to drive BO motors</a:t>
            </a:r>
          </a:p>
          <a:p>
            <a:pPr marL="285750" indent="-285750">
              <a:buFont typeface="Arial" panose="020B0604020202020204" pitchFamily="34" charset="0"/>
              <a:buChar char="•"/>
            </a:pPr>
            <a:r>
              <a:rPr lang="en-IN" b="1" dirty="0">
                <a:solidFill>
                  <a:schemeClr val="bg1"/>
                </a:solidFill>
                <a:latin typeface="Times New Roman" panose="02020603050405020304" pitchFamily="18" charset="0"/>
                <a:cs typeface="Times New Roman" panose="02020603050405020304" pitchFamily="18" charset="0"/>
              </a:rPr>
              <a:t>Mini Submersible DC Pump (3–6V) × 1</a:t>
            </a:r>
            <a:r>
              <a:rPr lang="en-IN" dirty="0">
                <a:solidFill>
                  <a:schemeClr val="bg1"/>
                </a:solidFill>
                <a:latin typeface="Times New Roman" panose="02020603050405020304" pitchFamily="18" charset="0"/>
                <a:cs typeface="Times New Roman" panose="02020603050405020304" pitchFamily="18" charset="0"/>
              </a:rPr>
              <a:t> – for spraying liquid/pesticide</a:t>
            </a:r>
          </a:p>
          <a:p>
            <a:pPr marL="285750" indent="-285750">
              <a:buFont typeface="Arial" panose="020B0604020202020204" pitchFamily="34" charset="0"/>
              <a:buChar char="•"/>
            </a:pPr>
            <a:r>
              <a:rPr lang="en-IN" b="1" dirty="0">
                <a:solidFill>
                  <a:schemeClr val="bg1"/>
                </a:solidFill>
                <a:latin typeface="Times New Roman" panose="02020603050405020304" pitchFamily="18" charset="0"/>
                <a:cs typeface="Times New Roman" panose="02020603050405020304" pitchFamily="18" charset="0"/>
              </a:rPr>
              <a:t>Relay Module (5V Single Channel) × 1</a:t>
            </a:r>
            <a:r>
              <a:rPr lang="en-IN" dirty="0">
                <a:solidFill>
                  <a:schemeClr val="bg1"/>
                </a:solidFill>
                <a:latin typeface="Times New Roman" panose="02020603050405020304" pitchFamily="18" charset="0"/>
                <a:cs typeface="Times New Roman" panose="02020603050405020304" pitchFamily="18" charset="0"/>
              </a:rPr>
              <a:t> – to control the pump</a:t>
            </a:r>
          </a:p>
          <a:p>
            <a:pPr marL="285750" indent="-285750">
              <a:buFont typeface="Arial" panose="020B0604020202020204" pitchFamily="34" charset="0"/>
              <a:buChar char="•"/>
            </a:pPr>
            <a:r>
              <a:rPr lang="en-IN" b="1" dirty="0">
                <a:solidFill>
                  <a:schemeClr val="bg1"/>
                </a:solidFill>
                <a:latin typeface="Times New Roman" panose="02020603050405020304" pitchFamily="18" charset="0"/>
                <a:cs typeface="Times New Roman" panose="02020603050405020304" pitchFamily="18" charset="0"/>
              </a:rPr>
              <a:t>18650 Battery with Holder (7.4V)</a:t>
            </a:r>
            <a:r>
              <a:rPr lang="en-IN" dirty="0">
                <a:solidFill>
                  <a:schemeClr val="bg1"/>
                </a:solidFill>
                <a:latin typeface="Times New Roman" panose="02020603050405020304" pitchFamily="18" charset="0"/>
                <a:cs typeface="Times New Roman" panose="02020603050405020304" pitchFamily="18" charset="0"/>
              </a:rPr>
              <a:t> – rechargeable power source</a:t>
            </a:r>
          </a:p>
          <a:p>
            <a:pPr marL="285750" indent="-285750">
              <a:buFont typeface="Arial" panose="020B0604020202020204" pitchFamily="34" charset="0"/>
              <a:buChar char="•"/>
            </a:pPr>
            <a:r>
              <a:rPr lang="en-IN" b="1" dirty="0">
                <a:solidFill>
                  <a:schemeClr val="bg1"/>
                </a:solidFill>
                <a:latin typeface="Times New Roman" panose="02020603050405020304" pitchFamily="18" charset="0"/>
                <a:cs typeface="Times New Roman" panose="02020603050405020304" pitchFamily="18" charset="0"/>
              </a:rPr>
              <a:t>Plastic Bottle (as spray tank)</a:t>
            </a:r>
            <a:r>
              <a:rPr lang="en-IN" dirty="0">
                <a:solidFill>
                  <a:schemeClr val="bg1"/>
                </a:solidFill>
                <a:latin typeface="Times New Roman" panose="02020603050405020304" pitchFamily="18" charset="0"/>
                <a:cs typeface="Times New Roman" panose="02020603050405020304" pitchFamily="18" charset="0"/>
              </a:rPr>
              <a:t> – pesticide container</a:t>
            </a:r>
          </a:p>
          <a:p>
            <a:pPr marL="285750" indent="-285750">
              <a:buFont typeface="Arial" panose="020B0604020202020204" pitchFamily="34" charset="0"/>
              <a:buChar char="•"/>
            </a:pPr>
            <a:r>
              <a:rPr lang="en-IN" b="1" dirty="0">
                <a:solidFill>
                  <a:schemeClr val="bg1"/>
                </a:solidFill>
                <a:latin typeface="Times New Roman" panose="02020603050405020304" pitchFamily="18" charset="0"/>
                <a:cs typeface="Times New Roman" panose="02020603050405020304" pitchFamily="18" charset="0"/>
              </a:rPr>
              <a:t>Mini Toggle Power Switch</a:t>
            </a:r>
            <a:r>
              <a:rPr lang="en-IN" dirty="0">
                <a:solidFill>
                  <a:schemeClr val="bg1"/>
                </a:solidFill>
                <a:latin typeface="Times New Roman" panose="02020603050405020304" pitchFamily="18" charset="0"/>
                <a:cs typeface="Times New Roman" panose="02020603050405020304" pitchFamily="18" charset="0"/>
              </a:rPr>
              <a:t> – for power ON/OFF control</a:t>
            </a:r>
          </a:p>
          <a:p>
            <a:pPr marL="285750" indent="-285750">
              <a:buFont typeface="Arial" panose="020B0604020202020204" pitchFamily="34" charset="0"/>
              <a:buChar char="•"/>
            </a:pPr>
            <a:r>
              <a:rPr lang="en-IN" b="1" dirty="0">
                <a:solidFill>
                  <a:schemeClr val="bg1"/>
                </a:solidFill>
                <a:latin typeface="Times New Roman" panose="02020603050405020304" pitchFamily="18" charset="0"/>
                <a:cs typeface="Times New Roman" panose="02020603050405020304" pitchFamily="18" charset="0"/>
              </a:rPr>
              <a:t>ROBOT Chassis Kit (2WD/4WD)</a:t>
            </a:r>
            <a:r>
              <a:rPr lang="en-IN" dirty="0">
                <a:solidFill>
                  <a:schemeClr val="bg1"/>
                </a:solidFill>
                <a:latin typeface="Times New Roman" panose="02020603050405020304" pitchFamily="18" charset="0"/>
                <a:cs typeface="Times New Roman" panose="02020603050405020304" pitchFamily="18" charset="0"/>
              </a:rPr>
              <a:t> – base frame for mounting components</a:t>
            </a:r>
          </a:p>
          <a:p>
            <a:pPr marL="285750" indent="-285750">
              <a:buFont typeface="Arial" panose="020B0604020202020204" pitchFamily="34" charset="0"/>
              <a:buChar char="•"/>
            </a:pPr>
            <a:r>
              <a:rPr lang="en-US" b="1" dirty="0">
                <a:solidFill>
                  <a:schemeClr val="bg1"/>
                </a:solidFill>
                <a:latin typeface="Times New Roman" panose="02020603050405020304" pitchFamily="18" charset="0"/>
                <a:cs typeface="Times New Roman" panose="02020603050405020304" pitchFamily="18" charset="0"/>
              </a:rPr>
              <a:t>HC-SR04 Ultrasonic Sensor </a:t>
            </a:r>
            <a:r>
              <a:rPr lang="en-US" dirty="0">
                <a:solidFill>
                  <a:schemeClr val="bg1"/>
                </a:solidFill>
                <a:latin typeface="Times New Roman" panose="02020603050405020304" pitchFamily="18" charset="0"/>
                <a:cs typeface="Times New Roman" panose="02020603050405020304" pitchFamily="18" charset="0"/>
              </a:rPr>
              <a:t>– used for obstacle detection and avoidance by measuring the distance between the robot and nearby objects.</a:t>
            </a:r>
            <a:endParaRPr lang="en-IN" dirty="0">
              <a:solidFill>
                <a:schemeClr val="bg1"/>
              </a:solidFill>
              <a:latin typeface="Times New Roman" panose="02020603050405020304" pitchFamily="18" charset="0"/>
              <a:cs typeface="Times New Roman" panose="02020603050405020304" pitchFamily="18" charset="0"/>
            </a:endParaRPr>
          </a:p>
          <a:p>
            <a:pPr lvl="0" defTabSz="914400" eaLnBrk="0" fontAlgn="base" hangingPunct="0">
              <a:lnSpc>
                <a:spcPct val="150000"/>
              </a:lnSpc>
              <a:spcBef>
                <a:spcPct val="0"/>
              </a:spcBef>
              <a:spcAft>
                <a:spcPct val="0"/>
              </a:spcAft>
            </a:pPr>
            <a:r>
              <a:rPr lang="en-US" altLang="en-US" b="1" dirty="0">
                <a:solidFill>
                  <a:schemeClr val="bg1"/>
                </a:solidFill>
                <a:latin typeface="Times New Roman" panose="02020603050405020304" pitchFamily="18" charset="0"/>
                <a:cs typeface="Times New Roman" panose="02020603050405020304" pitchFamily="18" charset="0"/>
              </a:rPr>
              <a:t>SOFTWARE :</a:t>
            </a:r>
          </a:p>
          <a:p>
            <a:pPr lvl="0" defTabSz="914400" eaLnBrk="0" fontAlgn="base" hangingPunct="0">
              <a:lnSpc>
                <a:spcPct val="150000"/>
              </a:lnSpc>
              <a:spcBef>
                <a:spcPct val="0"/>
              </a:spcBef>
              <a:spcAft>
                <a:spcPct val="0"/>
              </a:spcAft>
              <a:buFontTx/>
              <a:buChar char="•"/>
            </a:pPr>
            <a:r>
              <a:rPr lang="en-US" altLang="en-US" b="1" dirty="0">
                <a:solidFill>
                  <a:schemeClr val="bg1"/>
                </a:solidFill>
                <a:latin typeface="Times New Roman" panose="02020603050405020304" pitchFamily="18" charset="0"/>
                <a:cs typeface="Times New Roman" panose="02020603050405020304" pitchFamily="18" charset="0"/>
              </a:rPr>
              <a:t>Arduino IDE</a:t>
            </a:r>
            <a:r>
              <a:rPr lang="en-US" altLang="en-US" dirty="0">
                <a:solidFill>
                  <a:schemeClr val="bg1"/>
                </a:solidFill>
                <a:latin typeface="Times New Roman" panose="02020603050405020304" pitchFamily="18" charset="0"/>
                <a:cs typeface="Times New Roman" panose="02020603050405020304" pitchFamily="18" charset="0"/>
              </a:rPr>
              <a:t> – programming the code for motor, servo, pump control logic</a:t>
            </a:r>
          </a:p>
          <a:p>
            <a:pPr lvl="0" defTabSz="914400" eaLnBrk="0" fontAlgn="base" hangingPunct="0">
              <a:spcBef>
                <a:spcPct val="0"/>
              </a:spcBef>
              <a:spcAft>
                <a:spcPct val="0"/>
              </a:spcAft>
              <a:buFontTx/>
              <a:buChar char="•"/>
            </a:pPr>
            <a:r>
              <a:rPr lang="en-US" altLang="en-US" b="1" dirty="0">
                <a:solidFill>
                  <a:schemeClr val="bg1"/>
                </a:solidFill>
                <a:latin typeface="Times New Roman" panose="02020603050405020304" pitchFamily="18" charset="0"/>
                <a:cs typeface="Times New Roman" panose="02020603050405020304" pitchFamily="18" charset="0"/>
              </a:rPr>
              <a:t>Blynk </a:t>
            </a:r>
            <a:r>
              <a:rPr lang="en-US" altLang="en-US" b="1" dirty="0" err="1">
                <a:solidFill>
                  <a:schemeClr val="bg1"/>
                </a:solidFill>
                <a:latin typeface="Times New Roman" panose="02020603050405020304" pitchFamily="18" charset="0"/>
                <a:cs typeface="Times New Roman" panose="02020603050405020304" pitchFamily="18" charset="0"/>
              </a:rPr>
              <a:t>Iot</a:t>
            </a:r>
            <a:r>
              <a:rPr lang="en-US" altLang="en-US" b="1" dirty="0">
                <a:solidFill>
                  <a:schemeClr val="bg1"/>
                </a:solidFill>
                <a:latin typeface="Times New Roman" panose="02020603050405020304" pitchFamily="18" charset="0"/>
                <a:cs typeface="Times New Roman" panose="02020603050405020304" pitchFamily="18" charset="0"/>
              </a:rPr>
              <a:t> App- </a:t>
            </a:r>
            <a:r>
              <a:rPr lang="en-US" altLang="en-US" dirty="0">
                <a:solidFill>
                  <a:schemeClr val="bg1"/>
                </a:solidFill>
                <a:latin typeface="Times New Roman" panose="02020603050405020304" pitchFamily="18" charset="0"/>
                <a:cs typeface="Times New Roman" panose="02020603050405020304" pitchFamily="18" charset="0"/>
              </a:rPr>
              <a:t>Connection Hardware to app</a:t>
            </a:r>
          </a:p>
          <a:p>
            <a:pPr marL="285750" indent="-285750">
              <a:buFont typeface="Arial" panose="020B0604020202020204" pitchFamily="34" charset="0"/>
              <a:buChar char="•"/>
            </a:pPr>
            <a:endParaRPr lang="en-IN"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194426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D07BB08-AE8B-2430-A484-69782408B031}"/>
            </a:ext>
          </a:extLst>
        </p:cNvPr>
        <p:cNvGrpSpPr/>
        <p:nvPr/>
      </p:nvGrpSpPr>
      <p:grpSpPr>
        <a:xfrm>
          <a:off x="0" y="0"/>
          <a:ext cx="0" cy="0"/>
          <a:chOff x="0" y="0"/>
          <a:chExt cx="0" cy="0"/>
        </a:xfrm>
      </p:grpSpPr>
      <p:sp>
        <p:nvSpPr>
          <p:cNvPr id="48" name="Rectangle 47">
            <a:extLst>
              <a:ext uri="{FF2B5EF4-FFF2-40B4-BE49-F238E27FC236}">
                <a16:creationId xmlns:a16="http://schemas.microsoft.com/office/drawing/2014/main" id="{2A4AB6B2-3033-4C78-CDE6-6F4F1D621F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0" name="Freeform 5">
            <a:extLst>
              <a:ext uri="{FF2B5EF4-FFF2-40B4-BE49-F238E27FC236}">
                <a16:creationId xmlns:a16="http://schemas.microsoft.com/office/drawing/2014/main" id="{AA7C2073-960B-37A3-9276-84ABAF4DB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794"/>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pic>
        <p:nvPicPr>
          <p:cNvPr id="6" name="Picture 5" descr="purple tinted chalkboard">
            <a:extLst>
              <a:ext uri="{FF2B5EF4-FFF2-40B4-BE49-F238E27FC236}">
                <a16:creationId xmlns:a16="http://schemas.microsoft.com/office/drawing/2014/main" id="{5EFB46CF-2657-2073-4B7E-80EE6B6B8CDB}"/>
              </a:ext>
            </a:extLst>
          </p:cNvPr>
          <p:cNvPicPr>
            <a:picLocks noChangeAspect="1"/>
          </p:cNvPicPr>
          <p:nvPr/>
        </p:nvPicPr>
        <p:blipFill rotWithShape="1">
          <a:blip r:embed="rId2">
            <a:alphaModFix amt="55000"/>
          </a:blip>
          <a:srcRect r="-1" b="21257"/>
          <a:stretch/>
        </p:blipFill>
        <p:spPr>
          <a:xfrm>
            <a:off x="474133" y="491067"/>
            <a:ext cx="11243734" cy="5909733"/>
          </a:xfrm>
          <a:prstGeom prst="rect">
            <a:avLst/>
          </a:prstGeom>
          <a:noFill/>
        </p:spPr>
      </p:pic>
      <p:sp>
        <p:nvSpPr>
          <p:cNvPr id="2" name="Title 1">
            <a:extLst>
              <a:ext uri="{FF2B5EF4-FFF2-40B4-BE49-F238E27FC236}">
                <a16:creationId xmlns:a16="http://schemas.microsoft.com/office/drawing/2014/main" id="{95ED9388-FBC3-DF39-D266-9E61B68AE1BE}"/>
              </a:ext>
            </a:extLst>
          </p:cNvPr>
          <p:cNvSpPr>
            <a:spLocks noGrp="1"/>
          </p:cNvSpPr>
          <p:nvPr>
            <p:ph type="ctrTitle"/>
          </p:nvPr>
        </p:nvSpPr>
        <p:spPr>
          <a:xfrm>
            <a:off x="893697" y="147923"/>
            <a:ext cx="9968658" cy="1231748"/>
          </a:xfrm>
        </p:spPr>
        <p:txBody>
          <a:bodyPr>
            <a:normAutofit/>
          </a:bodyPr>
          <a:lstStyle/>
          <a:p>
            <a:r>
              <a:rPr lang="en-US" sz="3600" b="1" dirty="0">
                <a:solidFill>
                  <a:srgbClr val="FFFFFF"/>
                </a:solidFill>
                <a:latin typeface="Times New Roman" panose="02020603050405020304" pitchFamily="18" charset="0"/>
                <a:cs typeface="Times New Roman" panose="02020603050405020304" pitchFamily="18" charset="0"/>
              </a:rPr>
              <a:t>BLOCK DIAGRAM :</a:t>
            </a:r>
          </a:p>
        </p:txBody>
      </p:sp>
      <p:sp>
        <p:nvSpPr>
          <p:cNvPr id="52" name="Rectangle 51">
            <a:extLst>
              <a:ext uri="{FF2B5EF4-FFF2-40B4-BE49-F238E27FC236}">
                <a16:creationId xmlns:a16="http://schemas.microsoft.com/office/drawing/2014/main" id="{9747DA88-59FF-03AE-CAA4-42DC2FFEE1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5" name="Rectangle 2">
            <a:extLst>
              <a:ext uri="{FF2B5EF4-FFF2-40B4-BE49-F238E27FC236}">
                <a16:creationId xmlns:a16="http://schemas.microsoft.com/office/drawing/2014/main" id="{6E99C22B-81FD-944D-6B90-4CBE27CDBBB6}"/>
              </a:ext>
            </a:extLst>
          </p:cNvPr>
          <p:cNvSpPr>
            <a:spLocks noChangeArrowheads="1"/>
          </p:cNvSpPr>
          <p:nvPr/>
        </p:nvSpPr>
        <p:spPr bwMode="auto">
          <a:xfrm>
            <a:off x="0" y="457200"/>
            <a:ext cx="12192000" cy="15875"/>
          </a:xfrm>
          <a:prstGeom prst="rect">
            <a:avLst/>
          </a:prstGeom>
          <a:solidFill>
            <a:srgbClr val="000000"/>
          </a:solidFill>
          <a:ln w="9525">
            <a:solidFill>
              <a:schemeClr val="tx1"/>
            </a:solidFill>
            <a:prstDash val="solid"/>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pic>
        <p:nvPicPr>
          <p:cNvPr id="10" name="Picture 9">
            <a:extLst>
              <a:ext uri="{FF2B5EF4-FFF2-40B4-BE49-F238E27FC236}">
                <a16:creationId xmlns:a16="http://schemas.microsoft.com/office/drawing/2014/main" id="{0FBBF6D3-DB31-353A-53B9-996CBA17A617}"/>
              </a:ext>
            </a:extLst>
          </p:cNvPr>
          <p:cNvPicPr>
            <a:picLocks noChangeAspect="1"/>
          </p:cNvPicPr>
          <p:nvPr/>
        </p:nvPicPr>
        <p:blipFill>
          <a:blip r:embed="rId3"/>
          <a:stretch>
            <a:fillRect/>
          </a:stretch>
        </p:blipFill>
        <p:spPr>
          <a:xfrm>
            <a:off x="893696" y="1526800"/>
            <a:ext cx="10362883" cy="4500883"/>
          </a:xfrm>
          <a:prstGeom prst="rect">
            <a:avLst/>
          </a:prstGeom>
        </p:spPr>
      </p:pic>
    </p:spTree>
    <p:extLst>
      <p:ext uri="{BB962C8B-B14F-4D97-AF65-F5344CB8AC3E}">
        <p14:creationId xmlns:p14="http://schemas.microsoft.com/office/powerpoint/2010/main" val="34593643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1DD307C-56C3-7E51-586D-39F198ED84BB}"/>
            </a:ext>
          </a:extLst>
        </p:cNvPr>
        <p:cNvGrpSpPr/>
        <p:nvPr/>
      </p:nvGrpSpPr>
      <p:grpSpPr>
        <a:xfrm>
          <a:off x="0" y="0"/>
          <a:ext cx="0" cy="0"/>
          <a:chOff x="0" y="0"/>
          <a:chExt cx="0" cy="0"/>
        </a:xfrm>
      </p:grpSpPr>
      <p:sp>
        <p:nvSpPr>
          <p:cNvPr id="48" name="Rectangle 47">
            <a:extLst>
              <a:ext uri="{FF2B5EF4-FFF2-40B4-BE49-F238E27FC236}">
                <a16:creationId xmlns:a16="http://schemas.microsoft.com/office/drawing/2014/main" id="{4C8D227A-B2E4-6BCB-B849-AFB87848E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0" name="Freeform 5">
            <a:extLst>
              <a:ext uri="{FF2B5EF4-FFF2-40B4-BE49-F238E27FC236}">
                <a16:creationId xmlns:a16="http://schemas.microsoft.com/office/drawing/2014/main" id="{00C89AB3-FC45-F017-2853-725CE77980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794"/>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pic>
        <p:nvPicPr>
          <p:cNvPr id="6" name="Picture 5" descr="purple tinted chalkboard">
            <a:extLst>
              <a:ext uri="{FF2B5EF4-FFF2-40B4-BE49-F238E27FC236}">
                <a16:creationId xmlns:a16="http://schemas.microsoft.com/office/drawing/2014/main" id="{ED9A383F-7736-DDEF-4FFB-146658AD1C24}"/>
              </a:ext>
            </a:extLst>
          </p:cNvPr>
          <p:cNvPicPr>
            <a:picLocks noChangeAspect="1"/>
          </p:cNvPicPr>
          <p:nvPr/>
        </p:nvPicPr>
        <p:blipFill rotWithShape="1">
          <a:blip r:embed="rId2">
            <a:alphaModFix amt="55000"/>
          </a:blip>
          <a:srcRect r="-1" b="21257"/>
          <a:stretch/>
        </p:blipFill>
        <p:spPr>
          <a:xfrm>
            <a:off x="474132" y="474133"/>
            <a:ext cx="11243734" cy="5909733"/>
          </a:xfrm>
          <a:prstGeom prst="rect">
            <a:avLst/>
          </a:prstGeom>
          <a:noFill/>
        </p:spPr>
      </p:pic>
      <p:sp>
        <p:nvSpPr>
          <p:cNvPr id="2" name="Title 1">
            <a:extLst>
              <a:ext uri="{FF2B5EF4-FFF2-40B4-BE49-F238E27FC236}">
                <a16:creationId xmlns:a16="http://schemas.microsoft.com/office/drawing/2014/main" id="{2CC18360-A6DC-5CA2-FAB4-27FABCF44DB9}"/>
              </a:ext>
            </a:extLst>
          </p:cNvPr>
          <p:cNvSpPr>
            <a:spLocks noGrp="1"/>
          </p:cNvSpPr>
          <p:nvPr>
            <p:ph type="ctrTitle"/>
          </p:nvPr>
        </p:nvSpPr>
        <p:spPr>
          <a:xfrm>
            <a:off x="812054" y="236300"/>
            <a:ext cx="9968658" cy="1231748"/>
          </a:xfrm>
        </p:spPr>
        <p:txBody>
          <a:bodyPr>
            <a:normAutofit/>
          </a:bodyPr>
          <a:lstStyle/>
          <a:p>
            <a:r>
              <a:rPr lang="en-US" sz="3600" b="1" dirty="0">
                <a:solidFill>
                  <a:srgbClr val="FFFFFF"/>
                </a:solidFill>
              </a:rPr>
              <a:t>CIRCUIT DIAGRAM </a:t>
            </a:r>
            <a:r>
              <a:rPr lang="en-US" sz="3600" dirty="0">
                <a:solidFill>
                  <a:srgbClr val="FFFFFF"/>
                </a:solidFill>
              </a:rPr>
              <a:t>:</a:t>
            </a:r>
          </a:p>
        </p:txBody>
      </p:sp>
      <p:sp>
        <p:nvSpPr>
          <p:cNvPr id="52" name="Rectangle 51">
            <a:extLst>
              <a:ext uri="{FF2B5EF4-FFF2-40B4-BE49-F238E27FC236}">
                <a16:creationId xmlns:a16="http://schemas.microsoft.com/office/drawing/2014/main" id="{040F790E-0026-2765-36CB-1F9F971E8F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5" name="Picture 4">
            <a:extLst>
              <a:ext uri="{FF2B5EF4-FFF2-40B4-BE49-F238E27FC236}">
                <a16:creationId xmlns:a16="http://schemas.microsoft.com/office/drawing/2014/main" id="{92A590FB-F1A0-6A9C-5160-A4281306BA87}"/>
              </a:ext>
            </a:extLst>
          </p:cNvPr>
          <p:cNvPicPr>
            <a:picLocks noChangeAspect="1"/>
          </p:cNvPicPr>
          <p:nvPr/>
        </p:nvPicPr>
        <p:blipFill>
          <a:blip r:embed="rId3"/>
          <a:stretch>
            <a:fillRect/>
          </a:stretch>
        </p:blipFill>
        <p:spPr>
          <a:xfrm>
            <a:off x="969743" y="1468048"/>
            <a:ext cx="9367181" cy="4643718"/>
          </a:xfrm>
          <a:prstGeom prst="rect">
            <a:avLst/>
          </a:prstGeom>
        </p:spPr>
      </p:pic>
    </p:spTree>
    <p:extLst>
      <p:ext uri="{BB962C8B-B14F-4D97-AF65-F5344CB8AC3E}">
        <p14:creationId xmlns:p14="http://schemas.microsoft.com/office/powerpoint/2010/main" val="30739091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6BBE98E-76A5-6594-6694-70C700A7EC1D}"/>
            </a:ext>
          </a:extLst>
        </p:cNvPr>
        <p:cNvGrpSpPr/>
        <p:nvPr/>
      </p:nvGrpSpPr>
      <p:grpSpPr>
        <a:xfrm>
          <a:off x="0" y="0"/>
          <a:ext cx="0" cy="0"/>
          <a:chOff x="0" y="0"/>
          <a:chExt cx="0" cy="0"/>
        </a:xfrm>
      </p:grpSpPr>
      <p:sp>
        <p:nvSpPr>
          <p:cNvPr id="48" name="Rectangle 47">
            <a:extLst>
              <a:ext uri="{FF2B5EF4-FFF2-40B4-BE49-F238E27FC236}">
                <a16:creationId xmlns:a16="http://schemas.microsoft.com/office/drawing/2014/main" id="{AA43216B-1C4D-9BE4-92FE-7909B273C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0" name="Freeform 5">
            <a:extLst>
              <a:ext uri="{FF2B5EF4-FFF2-40B4-BE49-F238E27FC236}">
                <a16:creationId xmlns:a16="http://schemas.microsoft.com/office/drawing/2014/main" id="{D22E68A1-1953-DDFB-06C3-CB8E3CAF30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794"/>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pic>
        <p:nvPicPr>
          <p:cNvPr id="6" name="Picture 5" descr="purple tinted chalkboard">
            <a:extLst>
              <a:ext uri="{FF2B5EF4-FFF2-40B4-BE49-F238E27FC236}">
                <a16:creationId xmlns:a16="http://schemas.microsoft.com/office/drawing/2014/main" id="{90C602BF-177C-68D2-DAC8-DFB70D7503DA}"/>
              </a:ext>
            </a:extLst>
          </p:cNvPr>
          <p:cNvPicPr>
            <a:picLocks noChangeAspect="1"/>
          </p:cNvPicPr>
          <p:nvPr/>
        </p:nvPicPr>
        <p:blipFill rotWithShape="1">
          <a:blip r:embed="rId2">
            <a:alphaModFix amt="55000"/>
          </a:blip>
          <a:srcRect r="-1" b="21257"/>
          <a:stretch/>
        </p:blipFill>
        <p:spPr>
          <a:xfrm>
            <a:off x="541283" y="462455"/>
            <a:ext cx="11188262" cy="5921411"/>
          </a:xfrm>
          <a:prstGeom prst="rect">
            <a:avLst/>
          </a:prstGeom>
          <a:noFill/>
        </p:spPr>
      </p:pic>
      <p:sp>
        <p:nvSpPr>
          <p:cNvPr id="2" name="Title 1">
            <a:extLst>
              <a:ext uri="{FF2B5EF4-FFF2-40B4-BE49-F238E27FC236}">
                <a16:creationId xmlns:a16="http://schemas.microsoft.com/office/drawing/2014/main" id="{2C7B1BD8-CFA2-703D-5F79-1E35E30E5F0B}"/>
              </a:ext>
            </a:extLst>
          </p:cNvPr>
          <p:cNvSpPr>
            <a:spLocks noGrp="1"/>
          </p:cNvSpPr>
          <p:nvPr>
            <p:ph type="ctrTitle"/>
          </p:nvPr>
        </p:nvSpPr>
        <p:spPr>
          <a:xfrm>
            <a:off x="812054" y="461662"/>
            <a:ext cx="9968658" cy="957235"/>
          </a:xfrm>
        </p:spPr>
        <p:txBody>
          <a:bodyPr>
            <a:normAutofit/>
          </a:bodyPr>
          <a:lstStyle/>
          <a:p>
            <a:r>
              <a:rPr lang="en-US" sz="3600" b="1" dirty="0">
                <a:solidFill>
                  <a:srgbClr val="FFFFFF"/>
                </a:solidFill>
                <a:latin typeface="Times New Roman" panose="02020603050405020304" pitchFamily="18" charset="0"/>
                <a:cs typeface="Times New Roman" panose="02020603050405020304" pitchFamily="18" charset="0"/>
              </a:rPr>
              <a:t>IMPLEMENTATION :</a:t>
            </a:r>
          </a:p>
        </p:txBody>
      </p:sp>
      <p:sp>
        <p:nvSpPr>
          <p:cNvPr id="52" name="Rectangle 51">
            <a:extLst>
              <a:ext uri="{FF2B5EF4-FFF2-40B4-BE49-F238E27FC236}">
                <a16:creationId xmlns:a16="http://schemas.microsoft.com/office/drawing/2014/main" id="{CC530029-EBC4-E1F7-58DB-7992D1E8FA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0" name="Rectangle 5">
            <a:extLst>
              <a:ext uri="{FF2B5EF4-FFF2-40B4-BE49-F238E27FC236}">
                <a16:creationId xmlns:a16="http://schemas.microsoft.com/office/drawing/2014/main" id="{0DE5DCBB-4008-5678-EFE2-DDC07A8175A4}"/>
              </a:ext>
            </a:extLst>
          </p:cNvPr>
          <p:cNvSpPr>
            <a:spLocks noGrp="1" noChangeArrowheads="1"/>
          </p:cNvSpPr>
          <p:nvPr>
            <p:ph type="subTitle" idx="1"/>
          </p:nvPr>
        </p:nvSpPr>
        <p:spPr bwMode="auto">
          <a:xfrm>
            <a:off x="821120" y="1871623"/>
            <a:ext cx="10302492" cy="33239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indent="-342900">
              <a:buClr>
                <a:schemeClr val="bg1"/>
              </a:buClr>
              <a:buSzPct val="100000"/>
              <a:buFont typeface="Arial" panose="020B0604020202020204" pitchFamily="34" charset="0"/>
              <a:buChar char="•"/>
            </a:pPr>
            <a:r>
              <a:rPr lang="en-IN" sz="2000" b="1" cap="none" dirty="0">
                <a:solidFill>
                  <a:schemeClr val="bg1"/>
                </a:solidFill>
                <a:latin typeface="+mj-lt"/>
                <a:cs typeface="Times New Roman" panose="02020603050405020304" pitchFamily="18" charset="0"/>
              </a:rPr>
              <a:t>Wi-fi control:</a:t>
            </a:r>
            <a:r>
              <a:rPr lang="en-IN" sz="2000" cap="none" dirty="0">
                <a:solidFill>
                  <a:schemeClr val="bg1"/>
                </a:solidFill>
                <a:latin typeface="+mj-lt"/>
                <a:cs typeface="Times New Roman" panose="02020603050405020304" pitchFamily="18" charset="0"/>
              </a:rPr>
              <a:t> farmer operates robot wirelessly through smartphone app.</a:t>
            </a:r>
          </a:p>
          <a:p>
            <a:pPr marL="342900" indent="-342900">
              <a:buClr>
                <a:schemeClr val="bg1"/>
              </a:buClr>
              <a:buSzPct val="100000"/>
              <a:buFont typeface="Arial" panose="020B0604020202020204" pitchFamily="34" charset="0"/>
              <a:buChar char="•"/>
            </a:pPr>
            <a:r>
              <a:rPr lang="en-IN" sz="2000" b="1" cap="none" dirty="0">
                <a:solidFill>
                  <a:schemeClr val="bg1"/>
                </a:solidFill>
                <a:latin typeface="+mj-lt"/>
                <a:cs typeface="Times New Roman" panose="02020603050405020304" pitchFamily="18" charset="0"/>
              </a:rPr>
              <a:t>Mobility:</a:t>
            </a:r>
            <a:r>
              <a:rPr lang="en-IN" sz="2000" cap="none" dirty="0">
                <a:solidFill>
                  <a:schemeClr val="bg1"/>
                </a:solidFill>
                <a:latin typeface="+mj-lt"/>
                <a:cs typeface="Times New Roman" panose="02020603050405020304" pitchFamily="18" charset="0"/>
              </a:rPr>
              <a:t> robot moves in all directions to cover crop rows efficiently.</a:t>
            </a:r>
          </a:p>
          <a:p>
            <a:pPr marL="342900" indent="-342900">
              <a:buClr>
                <a:schemeClr val="bg1"/>
              </a:buClr>
              <a:buSzPct val="100000"/>
              <a:buFont typeface="Arial" panose="020B0604020202020204" pitchFamily="34" charset="0"/>
              <a:buChar char="•"/>
            </a:pPr>
            <a:r>
              <a:rPr lang="en-IN" sz="2000" b="1" cap="none" dirty="0">
                <a:solidFill>
                  <a:schemeClr val="bg1"/>
                </a:solidFill>
                <a:latin typeface="+mj-lt"/>
                <a:cs typeface="Times New Roman" panose="02020603050405020304" pitchFamily="18" charset="0"/>
              </a:rPr>
              <a:t>Automated spraying:</a:t>
            </a:r>
            <a:r>
              <a:rPr lang="en-IN" sz="2000" cap="none" dirty="0">
                <a:solidFill>
                  <a:schemeClr val="bg1"/>
                </a:solidFill>
                <a:latin typeface="+mj-lt"/>
                <a:cs typeface="Times New Roman" panose="02020603050405020304" pitchFamily="18" charset="0"/>
              </a:rPr>
              <a:t> dc pump dispenses pesticide when commanded.</a:t>
            </a:r>
          </a:p>
          <a:p>
            <a:pPr marL="342900" indent="-342900">
              <a:buClr>
                <a:schemeClr val="bg1"/>
              </a:buClr>
              <a:buSzPct val="100000"/>
              <a:buFont typeface="Arial" panose="020B0604020202020204" pitchFamily="34" charset="0"/>
              <a:buChar char="•"/>
            </a:pPr>
            <a:r>
              <a:rPr lang="en-IN" sz="2000" b="1" cap="none" dirty="0">
                <a:solidFill>
                  <a:schemeClr val="bg1"/>
                </a:solidFill>
                <a:latin typeface="+mj-lt"/>
                <a:cs typeface="Times New Roman" panose="02020603050405020304" pitchFamily="18" charset="0"/>
              </a:rPr>
              <a:t>Targeted coverage:</a:t>
            </a:r>
            <a:r>
              <a:rPr lang="en-IN" sz="2000" cap="none" dirty="0">
                <a:solidFill>
                  <a:schemeClr val="bg1"/>
                </a:solidFill>
                <a:latin typeface="+mj-lt"/>
                <a:cs typeface="Times New Roman" panose="02020603050405020304" pitchFamily="18" charset="0"/>
              </a:rPr>
              <a:t> servo-controlled nozzles adjust spray angle for maximum reach.</a:t>
            </a:r>
          </a:p>
          <a:p>
            <a:pPr marL="342900" indent="-342900">
              <a:buClr>
                <a:schemeClr val="bg1"/>
              </a:buClr>
              <a:buSzPct val="100000"/>
              <a:buFont typeface="Arial" panose="020B0604020202020204" pitchFamily="34" charset="0"/>
              <a:buChar char="•"/>
            </a:pPr>
            <a:r>
              <a:rPr lang="en-IN" sz="2000" b="1" cap="none" dirty="0">
                <a:solidFill>
                  <a:schemeClr val="bg1"/>
                </a:solidFill>
                <a:latin typeface="+mj-lt"/>
                <a:cs typeface="Times New Roman" panose="02020603050405020304" pitchFamily="18" charset="0"/>
              </a:rPr>
              <a:t>Safe operation:</a:t>
            </a:r>
            <a:r>
              <a:rPr lang="en-IN" sz="2000" cap="none" dirty="0">
                <a:solidFill>
                  <a:schemeClr val="bg1"/>
                </a:solidFill>
                <a:latin typeface="+mj-lt"/>
                <a:cs typeface="Times New Roman" panose="02020603050405020304" pitchFamily="18" charset="0"/>
              </a:rPr>
              <a:t> farmer stays at a safe distance, avoiding chemical exposure.</a:t>
            </a:r>
          </a:p>
          <a:p>
            <a:pPr marL="342900" indent="-342900">
              <a:buClr>
                <a:schemeClr val="bg1"/>
              </a:buClr>
              <a:buSzPct val="100000"/>
              <a:buFont typeface="Arial" panose="020B0604020202020204" pitchFamily="34" charset="0"/>
              <a:buChar char="•"/>
            </a:pPr>
            <a:r>
              <a:rPr lang="en-IN" sz="2000" b="1" cap="none" dirty="0">
                <a:solidFill>
                  <a:schemeClr val="bg1"/>
                </a:solidFill>
                <a:latin typeface="+mj-lt"/>
                <a:cs typeface="Times New Roman" panose="02020603050405020304" pitchFamily="18" charset="0"/>
              </a:rPr>
              <a:t>Portable power:</a:t>
            </a:r>
            <a:r>
              <a:rPr lang="en-IN" sz="2000" cap="none" dirty="0">
                <a:solidFill>
                  <a:schemeClr val="bg1"/>
                </a:solidFill>
                <a:latin typeface="+mj-lt"/>
                <a:cs typeface="Times New Roman" panose="02020603050405020304" pitchFamily="18" charset="0"/>
              </a:rPr>
              <a:t> rechargeable battery ensures continuous field operation.</a:t>
            </a:r>
          </a:p>
          <a:p>
            <a:pPr marL="342900" indent="-342900">
              <a:buClr>
                <a:schemeClr val="bg1"/>
              </a:buClr>
              <a:buSzPct val="100000"/>
              <a:buFont typeface="Arial" panose="020B0604020202020204" pitchFamily="34" charset="0"/>
              <a:buChar char="•"/>
            </a:pPr>
            <a:r>
              <a:rPr lang="en-IN" sz="2000" b="1" cap="none" dirty="0">
                <a:solidFill>
                  <a:schemeClr val="bg1"/>
                </a:solidFill>
                <a:latin typeface="+mj-lt"/>
                <a:cs typeface="Times New Roman" panose="02020603050405020304" pitchFamily="18" charset="0"/>
              </a:rPr>
              <a:t>Field ready:</a:t>
            </a:r>
            <a:r>
              <a:rPr lang="en-IN" sz="2000" cap="none" dirty="0">
                <a:solidFill>
                  <a:schemeClr val="bg1"/>
                </a:solidFill>
                <a:latin typeface="+mj-lt"/>
                <a:cs typeface="Times New Roman" panose="02020603050405020304" pitchFamily="18" charset="0"/>
              </a:rPr>
              <a:t> lightweight, compact design makes it easy to deploy in farms.</a:t>
            </a:r>
          </a:p>
        </p:txBody>
      </p:sp>
    </p:spTree>
    <p:extLst>
      <p:ext uri="{BB962C8B-B14F-4D97-AF65-F5344CB8AC3E}">
        <p14:creationId xmlns:p14="http://schemas.microsoft.com/office/powerpoint/2010/main" val="364335659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5F666C14-7219-46F1-8169-9E45DA110AD7}">
  <ds:schemaRefs>
    <ds:schemaRef ds:uri="http://schemas.microsoft.com/sharepoint/v3/contenttype/forms"/>
  </ds:schemaRefs>
</ds:datastoreItem>
</file>

<file path=customXml/itemProps2.xml><?xml version="1.0" encoding="utf-8"?>
<ds:datastoreItem xmlns:ds="http://schemas.openxmlformats.org/officeDocument/2006/customXml" ds:itemID="{F44B8C88-7AFD-4F93-AF50-E36A0AADA3C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CAC0CEB4-BFAC-4014-9B69-2CFFE0B783D9}">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Ion Boardroom design</Template>
  <TotalTime>91</TotalTime>
  <Words>451</Words>
  <Application>Microsoft Office PowerPoint</Application>
  <PresentationFormat>Widescreen</PresentationFormat>
  <Paragraphs>43</Paragraphs>
  <Slides>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Arial</vt:lpstr>
      <vt:lpstr>Calibri</vt:lpstr>
      <vt:lpstr>Century Gothic</vt:lpstr>
      <vt:lpstr>Times New Roman</vt:lpstr>
      <vt:lpstr>Wingdings 3</vt:lpstr>
      <vt:lpstr>Ion Boardroom</vt:lpstr>
      <vt:lpstr>Agribot – Pesticide Spraying Robot</vt:lpstr>
      <vt:lpstr>PROBLEM STATEMENT :</vt:lpstr>
      <vt:lpstr>PROPOSED SOLUTION :</vt:lpstr>
      <vt:lpstr>COMPONENTS :</vt:lpstr>
      <vt:lpstr>BLOCK DIAGRAM :</vt:lpstr>
      <vt:lpstr>CIRCUIT DIAGRAM :</vt:lpstr>
      <vt:lpstr>IMPLEMENTATION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karan pamnani</dc:creator>
  <cp:lastModifiedBy>Sonika Arora</cp:lastModifiedBy>
  <cp:revision>5</cp:revision>
  <dcterms:created xsi:type="dcterms:W3CDTF">2025-08-11T16:55:42Z</dcterms:created>
  <dcterms:modified xsi:type="dcterms:W3CDTF">2025-11-06T03:32:08Z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